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8"/>
  </p:notesMasterIdLst>
  <p:sldIdLst>
    <p:sldId id="271" r:id="rId2"/>
    <p:sldId id="272" r:id="rId3"/>
    <p:sldId id="273" r:id="rId4"/>
    <p:sldId id="274" r:id="rId5"/>
    <p:sldId id="275" r:id="rId6"/>
    <p:sldId id="276" r:id="rId7"/>
  </p:sldIdLst>
  <p:sldSz cx="9144000" cy="5143500" type="screen16x9"/>
  <p:notesSz cx="6858000" cy="9144000"/>
  <p:embeddedFontLst>
    <p:embeddedFont>
      <p:font typeface="Average" panose="02000503040000020003" pitchFamily="2" charset="77"/>
      <p:regular r:id="rId9"/>
    </p:embeddedFont>
    <p:embeddedFont>
      <p:font typeface="Oswald" pitchFamily="2" charset="77"/>
      <p:regular r:id="rId10"/>
      <p:bold r:id="rId11"/>
    </p:embeddedFont>
    <p:embeddedFont>
      <p:font typeface="Oswald Regular" pitchFamily="2" charset="77"/>
      <p:regular r:id="rId12"/>
      <p:bold r:id="rId13"/>
    </p:embeddedFont>
    <p:embeddedFont>
      <p:font typeface="Roboto" panose="02000000000000000000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/>
    <p:restoredTop sz="94649"/>
  </p:normalViewPr>
  <p:slideViewPr>
    <p:cSldViewPr snapToGrid="0">
      <p:cViewPr varScale="1">
        <p:scale>
          <a:sx n="108" d="100"/>
          <a:sy n="108" d="100"/>
        </p:scale>
        <p:origin x="208" y="6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60a7442046_0_4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60a7442046_0_4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5f11ede8e7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5f11ede8e7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60a1e82b1d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60a1e82b1d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5de8f93512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5de8f93512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5df416e9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Google Shape;400;g5df416e9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5de2278d49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5de2278d49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" name="Google Shape;31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63600" y="3912888"/>
            <a:ext cx="838200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314" name="Google Shape;314;p28"/>
          <p:cNvSpPr txBox="1">
            <a:spLocks noGrp="1"/>
          </p:cNvSpPr>
          <p:nvPr>
            <p:ph type="title"/>
          </p:nvPr>
        </p:nvSpPr>
        <p:spPr>
          <a:xfrm>
            <a:off x="260100" y="904738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ADDIE/SAM Template</a:t>
            </a:r>
            <a:endParaRPr/>
          </a:p>
        </p:txBody>
      </p:sp>
      <p:sp>
        <p:nvSpPr>
          <p:cNvPr id="315" name="Google Shape;315;p28"/>
          <p:cNvSpPr txBox="1">
            <a:spLocks noGrp="1"/>
          </p:cNvSpPr>
          <p:nvPr>
            <p:ph type="subTitle" idx="1"/>
          </p:nvPr>
        </p:nvSpPr>
        <p:spPr>
          <a:xfrm>
            <a:off x="260100" y="2567388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</a:t>
            </a:r>
            <a:endParaRPr/>
          </a:p>
        </p:txBody>
      </p:sp>
      <p:pic>
        <p:nvPicPr>
          <p:cNvPr id="316" name="Google Shape;316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31350" y="0"/>
            <a:ext cx="471264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28"/>
          <p:cNvSpPr txBox="1"/>
          <p:nvPr/>
        </p:nvSpPr>
        <p:spPr>
          <a:xfrm>
            <a:off x="507600" y="4208163"/>
            <a:ext cx="35502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This work by </a:t>
            </a:r>
            <a:r>
              <a:rPr lang="en" sz="12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kimunger.com</a:t>
            </a:r>
            <a:r>
              <a:rPr lang="en" sz="12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 is licensed under a </a:t>
            </a:r>
            <a:r>
              <a:rPr lang="en" sz="1200" u="sng">
                <a:solidFill>
                  <a:schemeClr val="hlink"/>
                </a:solidFill>
                <a:latin typeface="Average"/>
                <a:ea typeface="Average"/>
                <a:cs typeface="Average"/>
                <a:sym typeface="Average"/>
                <a:hlinkClick r:id="rId5"/>
              </a:rPr>
              <a:t>Creative Commons Attribution 4.0 International License</a:t>
            </a:r>
            <a:r>
              <a:rPr lang="en" sz="1200">
                <a:latin typeface="Average"/>
                <a:ea typeface="Average"/>
                <a:cs typeface="Average"/>
                <a:sym typeface="Average"/>
              </a:rPr>
              <a:t>.</a:t>
            </a:r>
            <a:endParaRPr sz="1200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9"/>
          <p:cNvSpPr/>
          <p:nvPr/>
        </p:nvSpPr>
        <p:spPr>
          <a:xfrm>
            <a:off x="1662920" y="2251735"/>
            <a:ext cx="353400" cy="36900"/>
          </a:xfrm>
          <a:prstGeom prst="roundRect">
            <a:avLst>
              <a:gd name="adj" fmla="val 50000"/>
            </a:avLst>
          </a:prstGeom>
          <a:solidFill>
            <a:srgbClr val="8585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3" name="Google Shape;323;p29"/>
          <p:cNvGrpSpPr/>
          <p:nvPr/>
        </p:nvGrpSpPr>
        <p:grpSpPr>
          <a:xfrm>
            <a:off x="519875" y="1948510"/>
            <a:ext cx="1310403" cy="1897975"/>
            <a:chOff x="519875" y="1948510"/>
            <a:chExt cx="1310403" cy="1897975"/>
          </a:xfrm>
        </p:grpSpPr>
        <p:sp>
          <p:nvSpPr>
            <p:cNvPr id="324" name="Google Shape;324;p29"/>
            <p:cNvSpPr/>
            <p:nvPr/>
          </p:nvSpPr>
          <p:spPr>
            <a:xfrm>
              <a:off x="877947" y="194851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85858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9"/>
            <p:cNvSpPr txBox="1"/>
            <p:nvPr/>
          </p:nvSpPr>
          <p:spPr>
            <a:xfrm>
              <a:off x="956697" y="2109685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800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sz="8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6" name="Google Shape;326;p29"/>
            <p:cNvSpPr txBox="1"/>
            <p:nvPr/>
          </p:nvSpPr>
          <p:spPr>
            <a:xfrm>
              <a:off x="519878" y="2652285"/>
              <a:ext cx="13104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Bottom-up Analysis</a:t>
              </a:r>
              <a:endParaRPr sz="10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7" name="Google Shape;327;p29"/>
            <p:cNvSpPr txBox="1"/>
            <p:nvPr/>
          </p:nvSpPr>
          <p:spPr>
            <a:xfrm>
              <a:off x="519875" y="3109085"/>
              <a:ext cx="13104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000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Discuss/survey/observe learner needs then get approval from leadership team for addressing those needs</a:t>
              </a:r>
              <a:endParaRPr sz="10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28" name="Google Shape;328;p29"/>
          <p:cNvGrpSpPr/>
          <p:nvPr/>
        </p:nvGrpSpPr>
        <p:grpSpPr>
          <a:xfrm>
            <a:off x="1848940" y="1948510"/>
            <a:ext cx="1310400" cy="1897975"/>
            <a:chOff x="1848940" y="1948510"/>
            <a:chExt cx="1310400" cy="1897975"/>
          </a:xfrm>
        </p:grpSpPr>
        <p:sp>
          <p:nvSpPr>
            <p:cNvPr id="329" name="Google Shape;329;p29"/>
            <p:cNvSpPr/>
            <p:nvPr/>
          </p:nvSpPr>
          <p:spPr>
            <a:xfrm>
              <a:off x="2206990" y="194851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85858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9"/>
            <p:cNvSpPr txBox="1"/>
            <p:nvPr/>
          </p:nvSpPr>
          <p:spPr>
            <a:xfrm>
              <a:off x="1848940" y="2652285"/>
              <a:ext cx="13104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Top-down Analysis</a:t>
              </a:r>
              <a:endParaRPr sz="10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31" name="Google Shape;331;p29"/>
            <p:cNvSpPr txBox="1"/>
            <p:nvPr/>
          </p:nvSpPr>
          <p:spPr>
            <a:xfrm>
              <a:off x="1848940" y="3109085"/>
              <a:ext cx="13104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000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Identify areas of underperformance with leadership team then discuss/survey/observe possible improvements with learners</a:t>
              </a:r>
              <a:endParaRPr sz="10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32" name="Google Shape;332;p29"/>
            <p:cNvSpPr txBox="1"/>
            <p:nvPr/>
          </p:nvSpPr>
          <p:spPr>
            <a:xfrm>
              <a:off x="2285740" y="2109685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800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sz="8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33" name="Google Shape;333;p29"/>
          <p:cNvGrpSpPr/>
          <p:nvPr/>
        </p:nvGrpSpPr>
        <p:grpSpPr>
          <a:xfrm>
            <a:off x="3178034" y="1948510"/>
            <a:ext cx="1359902" cy="1897974"/>
            <a:chOff x="3178034" y="1948510"/>
            <a:chExt cx="1359902" cy="1897974"/>
          </a:xfrm>
        </p:grpSpPr>
        <p:sp>
          <p:nvSpPr>
            <p:cNvPr id="334" name="Google Shape;334;p29"/>
            <p:cNvSpPr/>
            <p:nvPr/>
          </p:nvSpPr>
          <p:spPr>
            <a:xfrm>
              <a:off x="3560827" y="194851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1D7E7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9"/>
            <p:cNvSpPr txBox="1"/>
            <p:nvPr/>
          </p:nvSpPr>
          <p:spPr>
            <a:xfrm>
              <a:off x="3178034" y="2652285"/>
              <a:ext cx="13599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1D7E74"/>
                  </a:solidFill>
                  <a:latin typeface="Roboto"/>
                  <a:ea typeface="Roboto"/>
                  <a:cs typeface="Roboto"/>
                  <a:sym typeface="Roboto"/>
                </a:rPr>
                <a:t>Design</a:t>
              </a:r>
              <a:endParaRPr sz="1000" b="1">
                <a:solidFill>
                  <a:srgbClr val="1D7E74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36" name="Google Shape;336;p29"/>
            <p:cNvSpPr txBox="1"/>
            <p:nvPr/>
          </p:nvSpPr>
          <p:spPr>
            <a:xfrm>
              <a:off x="3178036" y="3109084"/>
              <a:ext cx="13599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000">
                  <a:solidFill>
                    <a:srgbClr val="1D7E74"/>
                  </a:solidFill>
                  <a:latin typeface="Roboto"/>
                  <a:ea typeface="Roboto"/>
                  <a:cs typeface="Roboto"/>
                  <a:sym typeface="Roboto"/>
                </a:rPr>
                <a:t>Brainstorm solutions that could serve our learners' needs</a:t>
              </a:r>
              <a:endParaRPr sz="1000">
                <a:solidFill>
                  <a:srgbClr val="1D7E74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37" name="Google Shape;337;p29"/>
            <p:cNvSpPr txBox="1"/>
            <p:nvPr/>
          </p:nvSpPr>
          <p:spPr>
            <a:xfrm>
              <a:off x="3639577" y="2109685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800" b="1">
                  <a:solidFill>
                    <a:srgbClr val="1D7E74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sz="800" b="1">
                <a:solidFill>
                  <a:srgbClr val="1D7E74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38" name="Google Shape;338;p29"/>
          <p:cNvGrpSpPr/>
          <p:nvPr/>
        </p:nvGrpSpPr>
        <p:grpSpPr>
          <a:xfrm>
            <a:off x="4557650" y="1948510"/>
            <a:ext cx="1310403" cy="1897975"/>
            <a:chOff x="4557650" y="1948510"/>
            <a:chExt cx="1310403" cy="1897975"/>
          </a:xfrm>
        </p:grpSpPr>
        <p:sp>
          <p:nvSpPr>
            <p:cNvPr id="339" name="Google Shape;339;p29"/>
            <p:cNvSpPr/>
            <p:nvPr/>
          </p:nvSpPr>
          <p:spPr>
            <a:xfrm>
              <a:off x="4915703" y="194851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85858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9"/>
            <p:cNvSpPr txBox="1"/>
            <p:nvPr/>
          </p:nvSpPr>
          <p:spPr>
            <a:xfrm>
              <a:off x="4557650" y="2652285"/>
              <a:ext cx="13104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Develop</a:t>
              </a:r>
              <a:endParaRPr sz="10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1" name="Google Shape;341;p29"/>
            <p:cNvSpPr txBox="1"/>
            <p:nvPr/>
          </p:nvSpPr>
          <p:spPr>
            <a:xfrm>
              <a:off x="4557653" y="3109085"/>
              <a:ext cx="13104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10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2" name="Google Shape;342;p29"/>
            <p:cNvSpPr txBox="1"/>
            <p:nvPr/>
          </p:nvSpPr>
          <p:spPr>
            <a:xfrm>
              <a:off x="4994453" y="2109685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800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sz="8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43" name="Google Shape;343;p29"/>
          <p:cNvGrpSpPr/>
          <p:nvPr/>
        </p:nvGrpSpPr>
        <p:grpSpPr>
          <a:xfrm>
            <a:off x="5887800" y="1948510"/>
            <a:ext cx="1359905" cy="1897975"/>
            <a:chOff x="5887800" y="1948510"/>
            <a:chExt cx="1359905" cy="1897975"/>
          </a:xfrm>
        </p:grpSpPr>
        <p:sp>
          <p:nvSpPr>
            <p:cNvPr id="344" name="Google Shape;344;p29"/>
            <p:cNvSpPr/>
            <p:nvPr/>
          </p:nvSpPr>
          <p:spPr>
            <a:xfrm>
              <a:off x="6270606" y="194851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85858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9"/>
            <p:cNvSpPr txBox="1"/>
            <p:nvPr/>
          </p:nvSpPr>
          <p:spPr>
            <a:xfrm>
              <a:off x="5887800" y="2652285"/>
              <a:ext cx="13599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Implement</a:t>
              </a:r>
              <a:endParaRPr sz="10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6" name="Google Shape;346;p29"/>
            <p:cNvSpPr txBox="1"/>
            <p:nvPr/>
          </p:nvSpPr>
          <p:spPr>
            <a:xfrm>
              <a:off x="5887806" y="3109085"/>
              <a:ext cx="13599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10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7" name="Google Shape;347;p29"/>
            <p:cNvSpPr txBox="1"/>
            <p:nvPr/>
          </p:nvSpPr>
          <p:spPr>
            <a:xfrm>
              <a:off x="6349356" y="2109685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800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 sz="8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48" name="Google Shape;348;p29"/>
          <p:cNvGrpSpPr/>
          <p:nvPr/>
        </p:nvGrpSpPr>
        <p:grpSpPr>
          <a:xfrm>
            <a:off x="7264213" y="1948510"/>
            <a:ext cx="1359905" cy="1897975"/>
            <a:chOff x="7264213" y="1948510"/>
            <a:chExt cx="1359905" cy="1897975"/>
          </a:xfrm>
        </p:grpSpPr>
        <p:sp>
          <p:nvSpPr>
            <p:cNvPr id="349" name="Google Shape;349;p29"/>
            <p:cNvSpPr/>
            <p:nvPr/>
          </p:nvSpPr>
          <p:spPr>
            <a:xfrm>
              <a:off x="7647018" y="194851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85858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9"/>
            <p:cNvSpPr txBox="1"/>
            <p:nvPr/>
          </p:nvSpPr>
          <p:spPr>
            <a:xfrm>
              <a:off x="7264213" y="2652285"/>
              <a:ext cx="13599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Evaluate</a:t>
              </a:r>
              <a:endParaRPr sz="10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51" name="Google Shape;351;p29"/>
            <p:cNvSpPr txBox="1"/>
            <p:nvPr/>
          </p:nvSpPr>
          <p:spPr>
            <a:xfrm>
              <a:off x="7264218" y="3109085"/>
              <a:ext cx="13599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10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52" name="Google Shape;352;p29"/>
            <p:cNvSpPr txBox="1"/>
            <p:nvPr/>
          </p:nvSpPr>
          <p:spPr>
            <a:xfrm>
              <a:off x="7725768" y="2109685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800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5</a:t>
              </a:r>
              <a:endParaRPr sz="8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353" name="Google Shape;353;p29"/>
          <p:cNvSpPr/>
          <p:nvPr/>
        </p:nvSpPr>
        <p:spPr>
          <a:xfrm>
            <a:off x="3004357" y="2251735"/>
            <a:ext cx="353400" cy="36900"/>
          </a:xfrm>
          <a:prstGeom prst="roundRect">
            <a:avLst>
              <a:gd name="adj" fmla="val 50000"/>
            </a:avLst>
          </a:prstGeom>
          <a:solidFill>
            <a:srgbClr val="8585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29"/>
          <p:cNvSpPr/>
          <p:nvPr/>
        </p:nvSpPr>
        <p:spPr>
          <a:xfrm>
            <a:off x="4358720" y="2251735"/>
            <a:ext cx="353400" cy="36900"/>
          </a:xfrm>
          <a:prstGeom prst="roundRect">
            <a:avLst>
              <a:gd name="adj" fmla="val 50000"/>
            </a:avLst>
          </a:prstGeom>
          <a:solidFill>
            <a:srgbClr val="8585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29"/>
          <p:cNvSpPr/>
          <p:nvPr/>
        </p:nvSpPr>
        <p:spPr>
          <a:xfrm>
            <a:off x="5713595" y="2251735"/>
            <a:ext cx="353400" cy="36900"/>
          </a:xfrm>
          <a:prstGeom prst="roundRect">
            <a:avLst>
              <a:gd name="adj" fmla="val 50000"/>
            </a:avLst>
          </a:prstGeom>
          <a:solidFill>
            <a:srgbClr val="8585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9"/>
          <p:cNvSpPr/>
          <p:nvPr/>
        </p:nvSpPr>
        <p:spPr>
          <a:xfrm>
            <a:off x="7079257" y="2251735"/>
            <a:ext cx="353400" cy="36900"/>
          </a:xfrm>
          <a:prstGeom prst="roundRect">
            <a:avLst>
              <a:gd name="adj" fmla="val 50000"/>
            </a:avLst>
          </a:prstGeom>
          <a:solidFill>
            <a:srgbClr val="8585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0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aren't we meeting the optimal measurements?</a:t>
            </a:r>
            <a:endParaRPr/>
          </a:p>
        </p:txBody>
      </p:sp>
      <p:grpSp>
        <p:nvGrpSpPr>
          <p:cNvPr id="362" name="Google Shape;362;p30"/>
          <p:cNvGrpSpPr/>
          <p:nvPr/>
        </p:nvGrpSpPr>
        <p:grpSpPr>
          <a:xfrm>
            <a:off x="113051" y="1073941"/>
            <a:ext cx="8942162" cy="739923"/>
            <a:chOff x="424813" y="1177875"/>
            <a:chExt cx="8294371" cy="849900"/>
          </a:xfrm>
        </p:grpSpPr>
        <p:sp>
          <p:nvSpPr>
            <p:cNvPr id="363" name="Google Shape;363;p30"/>
            <p:cNvSpPr/>
            <p:nvPr/>
          </p:nvSpPr>
          <p:spPr>
            <a:xfrm>
              <a:off x="2927684" y="1177875"/>
              <a:ext cx="5791500" cy="849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0"/>
            <p:cNvSpPr/>
            <p:nvPr/>
          </p:nvSpPr>
          <p:spPr>
            <a:xfrm>
              <a:off x="424813" y="1177875"/>
              <a:ext cx="3055800" cy="849900"/>
            </a:xfrm>
            <a:prstGeom prst="homePlate">
              <a:avLst>
                <a:gd name="adj" fmla="val 26719"/>
              </a:avLst>
            </a:prstGeom>
            <a:solidFill>
              <a:srgbClr val="1D7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5" name="Google Shape;365;p30"/>
          <p:cNvSpPr txBox="1">
            <a:spLocks noGrp="1"/>
          </p:cNvSpPr>
          <p:nvPr>
            <p:ph type="body" idx="4294967295"/>
          </p:nvPr>
        </p:nvSpPr>
        <p:spPr>
          <a:xfrm>
            <a:off x="236901" y="1074167"/>
            <a:ext cx="2611800" cy="73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Expectations/Value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366" name="Google Shape;366;p30"/>
          <p:cNvSpPr txBox="1">
            <a:spLocks noGrp="1"/>
          </p:cNvSpPr>
          <p:nvPr>
            <p:ph type="body" idx="4294967295"/>
          </p:nvPr>
        </p:nvSpPr>
        <p:spPr>
          <a:xfrm>
            <a:off x="3407521" y="1074128"/>
            <a:ext cx="5511300" cy="73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</a:pPr>
            <a:r>
              <a:rPr lang="en" sz="1100">
                <a:solidFill>
                  <a:schemeClr val="lt1"/>
                </a:solidFill>
              </a:rPr>
              <a:t>Do they know what's expected?</a:t>
            </a:r>
            <a:endParaRPr sz="1100">
              <a:solidFill>
                <a:schemeClr val="lt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</a:pPr>
            <a:r>
              <a:rPr lang="en" sz="1100">
                <a:solidFill>
                  <a:schemeClr val="lt1"/>
                </a:solidFill>
              </a:rPr>
              <a:t>Do they know why it's expected (i.e., the value)?</a:t>
            </a:r>
            <a:endParaRPr sz="1100">
              <a:solidFill>
                <a:schemeClr val="lt1"/>
              </a:solidFill>
            </a:endParaRPr>
          </a:p>
        </p:txBody>
      </p:sp>
      <p:grpSp>
        <p:nvGrpSpPr>
          <p:cNvPr id="367" name="Google Shape;367;p30"/>
          <p:cNvGrpSpPr/>
          <p:nvPr/>
        </p:nvGrpSpPr>
        <p:grpSpPr>
          <a:xfrm>
            <a:off x="113051" y="2694335"/>
            <a:ext cx="8942149" cy="739923"/>
            <a:chOff x="424813" y="2075689"/>
            <a:chExt cx="8294360" cy="849900"/>
          </a:xfrm>
        </p:grpSpPr>
        <p:sp>
          <p:nvSpPr>
            <p:cNvPr id="368" name="Google Shape;368;p30"/>
            <p:cNvSpPr/>
            <p:nvPr/>
          </p:nvSpPr>
          <p:spPr>
            <a:xfrm>
              <a:off x="2927672" y="2075689"/>
              <a:ext cx="5791500" cy="849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0"/>
            <p:cNvSpPr/>
            <p:nvPr/>
          </p:nvSpPr>
          <p:spPr>
            <a:xfrm>
              <a:off x="424813" y="2075689"/>
              <a:ext cx="3055800" cy="849900"/>
            </a:xfrm>
            <a:prstGeom prst="homePlate">
              <a:avLst>
                <a:gd name="adj" fmla="val 26719"/>
              </a:avLst>
            </a:prstGeom>
            <a:solidFill>
              <a:srgbClr val="1D7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0" name="Google Shape;370;p30"/>
          <p:cNvSpPr txBox="1">
            <a:spLocks noGrp="1"/>
          </p:cNvSpPr>
          <p:nvPr>
            <p:ph type="body" idx="4294967295"/>
          </p:nvPr>
        </p:nvSpPr>
        <p:spPr>
          <a:xfrm>
            <a:off x="236901" y="2694465"/>
            <a:ext cx="2611800" cy="73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Knowledge/Skills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371" name="Google Shape;371;p30"/>
          <p:cNvSpPr txBox="1">
            <a:spLocks noGrp="1"/>
          </p:cNvSpPr>
          <p:nvPr>
            <p:ph type="body" idx="4294967295"/>
          </p:nvPr>
        </p:nvSpPr>
        <p:spPr>
          <a:xfrm>
            <a:off x="3407521" y="2694478"/>
            <a:ext cx="5511300" cy="73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9527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Char char="●"/>
            </a:pPr>
            <a:r>
              <a:rPr lang="en" sz="1050">
                <a:solidFill>
                  <a:schemeClr val="lt1"/>
                </a:solidFill>
              </a:rPr>
              <a:t>Do they know how to do it?</a:t>
            </a:r>
            <a:endParaRPr sz="1050">
              <a:solidFill>
                <a:schemeClr val="lt1"/>
              </a:solidFill>
            </a:endParaRPr>
          </a:p>
          <a:p>
            <a:pPr marL="457200" lvl="0" indent="-29527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Char char="●"/>
            </a:pPr>
            <a:r>
              <a:rPr lang="en" sz="1050">
                <a:solidFill>
                  <a:schemeClr val="lt1"/>
                </a:solidFill>
              </a:rPr>
              <a:t>Have things changed? Do things change frequently?</a:t>
            </a:r>
            <a:endParaRPr sz="1050">
              <a:solidFill>
                <a:schemeClr val="lt1"/>
              </a:solidFill>
            </a:endParaRPr>
          </a:p>
        </p:txBody>
      </p:sp>
      <p:grpSp>
        <p:nvGrpSpPr>
          <p:cNvPr id="372" name="Google Shape;372;p30"/>
          <p:cNvGrpSpPr/>
          <p:nvPr/>
        </p:nvGrpSpPr>
        <p:grpSpPr>
          <a:xfrm>
            <a:off x="113051" y="3502705"/>
            <a:ext cx="8942149" cy="739952"/>
            <a:chOff x="424813" y="2974405"/>
            <a:chExt cx="8294360" cy="849933"/>
          </a:xfrm>
        </p:grpSpPr>
        <p:sp>
          <p:nvSpPr>
            <p:cNvPr id="373" name="Google Shape;373;p30"/>
            <p:cNvSpPr/>
            <p:nvPr/>
          </p:nvSpPr>
          <p:spPr>
            <a:xfrm>
              <a:off x="2927672" y="2974438"/>
              <a:ext cx="5791500" cy="849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0"/>
            <p:cNvSpPr/>
            <p:nvPr/>
          </p:nvSpPr>
          <p:spPr>
            <a:xfrm>
              <a:off x="424813" y="2974405"/>
              <a:ext cx="3055800" cy="849900"/>
            </a:xfrm>
            <a:prstGeom prst="homePlate">
              <a:avLst>
                <a:gd name="adj" fmla="val 26719"/>
              </a:avLst>
            </a:prstGeom>
            <a:solidFill>
              <a:srgbClr val="1D7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5" name="Google Shape;375;p30"/>
          <p:cNvSpPr txBox="1">
            <a:spLocks noGrp="1"/>
          </p:cNvSpPr>
          <p:nvPr>
            <p:ph type="body" idx="4294967295"/>
          </p:nvPr>
        </p:nvSpPr>
        <p:spPr>
          <a:xfrm>
            <a:off x="236901" y="3502808"/>
            <a:ext cx="2611800" cy="73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Tools/Resources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376" name="Google Shape;376;p30"/>
          <p:cNvSpPr txBox="1">
            <a:spLocks noGrp="1"/>
          </p:cNvSpPr>
          <p:nvPr>
            <p:ph type="body" idx="4294967295"/>
          </p:nvPr>
        </p:nvSpPr>
        <p:spPr>
          <a:xfrm>
            <a:off x="3407521" y="3506087"/>
            <a:ext cx="5511300" cy="73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9527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Char char="●"/>
            </a:pPr>
            <a:r>
              <a:rPr lang="en" sz="1050">
                <a:solidFill>
                  <a:schemeClr val="lt1"/>
                </a:solidFill>
              </a:rPr>
              <a:t>Is it complicated to remember?</a:t>
            </a:r>
            <a:endParaRPr sz="1050">
              <a:solidFill>
                <a:schemeClr val="lt1"/>
              </a:solidFill>
            </a:endParaRPr>
          </a:p>
          <a:p>
            <a:pPr marL="457200" lvl="0" indent="-29527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Char char="●"/>
            </a:pPr>
            <a:r>
              <a:rPr lang="en" sz="1050">
                <a:solidFill>
                  <a:schemeClr val="lt1"/>
                </a:solidFill>
              </a:rPr>
              <a:t>Is it performed infrequently?</a:t>
            </a:r>
            <a:endParaRPr sz="1050">
              <a:solidFill>
                <a:schemeClr val="lt1"/>
              </a:solidFill>
            </a:endParaRPr>
          </a:p>
        </p:txBody>
      </p:sp>
      <p:grpSp>
        <p:nvGrpSpPr>
          <p:cNvPr id="377" name="Google Shape;377;p30"/>
          <p:cNvGrpSpPr/>
          <p:nvPr/>
        </p:nvGrpSpPr>
        <p:grpSpPr>
          <a:xfrm>
            <a:off x="113051" y="4311104"/>
            <a:ext cx="8942149" cy="739952"/>
            <a:chOff x="424813" y="3871259"/>
            <a:chExt cx="8294360" cy="849933"/>
          </a:xfrm>
        </p:grpSpPr>
        <p:sp>
          <p:nvSpPr>
            <p:cNvPr id="378" name="Google Shape;378;p30"/>
            <p:cNvSpPr/>
            <p:nvPr/>
          </p:nvSpPr>
          <p:spPr>
            <a:xfrm>
              <a:off x="2927672" y="3871292"/>
              <a:ext cx="5791500" cy="849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0"/>
            <p:cNvSpPr/>
            <p:nvPr/>
          </p:nvSpPr>
          <p:spPr>
            <a:xfrm>
              <a:off x="424813" y="3871259"/>
              <a:ext cx="3055800" cy="849900"/>
            </a:xfrm>
            <a:prstGeom prst="homePlate">
              <a:avLst>
                <a:gd name="adj" fmla="val 26719"/>
              </a:avLst>
            </a:prstGeom>
            <a:solidFill>
              <a:srgbClr val="1D7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0" name="Google Shape;380;p30"/>
          <p:cNvSpPr txBox="1">
            <a:spLocks noGrp="1"/>
          </p:cNvSpPr>
          <p:nvPr>
            <p:ph type="body" idx="4294967295"/>
          </p:nvPr>
        </p:nvSpPr>
        <p:spPr>
          <a:xfrm>
            <a:off x="236901" y="4311152"/>
            <a:ext cx="2611800" cy="73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Incentives/Rewards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381" name="Google Shape;381;p30"/>
          <p:cNvSpPr txBox="1">
            <a:spLocks noGrp="1"/>
          </p:cNvSpPr>
          <p:nvPr>
            <p:ph type="body" idx="4294967295"/>
          </p:nvPr>
        </p:nvSpPr>
        <p:spPr>
          <a:xfrm>
            <a:off x="3407521" y="4313199"/>
            <a:ext cx="5511300" cy="73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</a:pPr>
            <a:r>
              <a:rPr lang="en" sz="1100">
                <a:solidFill>
                  <a:schemeClr val="lt1"/>
                </a:solidFill>
              </a:rPr>
              <a:t>Is it a hassle to do?</a:t>
            </a:r>
            <a:endParaRPr sz="1100">
              <a:solidFill>
                <a:schemeClr val="lt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</a:pPr>
            <a:r>
              <a:rPr lang="en" sz="1100">
                <a:solidFill>
                  <a:schemeClr val="lt1"/>
                </a:solidFill>
              </a:rPr>
              <a:t>Is it more rewarding to not do it?</a:t>
            </a:r>
            <a:endParaRPr sz="1100">
              <a:solidFill>
                <a:schemeClr val="lt1"/>
              </a:solidFill>
            </a:endParaRPr>
          </a:p>
        </p:txBody>
      </p:sp>
      <p:grpSp>
        <p:nvGrpSpPr>
          <p:cNvPr id="382" name="Google Shape;382;p30"/>
          <p:cNvGrpSpPr/>
          <p:nvPr/>
        </p:nvGrpSpPr>
        <p:grpSpPr>
          <a:xfrm>
            <a:off x="113064" y="1884106"/>
            <a:ext cx="8942149" cy="739952"/>
            <a:chOff x="424813" y="3871259"/>
            <a:chExt cx="8294360" cy="849933"/>
          </a:xfrm>
        </p:grpSpPr>
        <p:sp>
          <p:nvSpPr>
            <p:cNvPr id="383" name="Google Shape;383;p30"/>
            <p:cNvSpPr/>
            <p:nvPr/>
          </p:nvSpPr>
          <p:spPr>
            <a:xfrm>
              <a:off x="2927672" y="3871292"/>
              <a:ext cx="5791500" cy="849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0"/>
            <p:cNvSpPr/>
            <p:nvPr/>
          </p:nvSpPr>
          <p:spPr>
            <a:xfrm>
              <a:off x="424813" y="3871259"/>
              <a:ext cx="3055800" cy="849900"/>
            </a:xfrm>
            <a:prstGeom prst="homePlate">
              <a:avLst>
                <a:gd name="adj" fmla="val 26719"/>
              </a:avLst>
            </a:prstGeom>
            <a:solidFill>
              <a:srgbClr val="1D7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5" name="Google Shape;385;p30"/>
          <p:cNvSpPr txBox="1">
            <a:spLocks noGrp="1"/>
          </p:cNvSpPr>
          <p:nvPr>
            <p:ph type="body" idx="4294967295"/>
          </p:nvPr>
        </p:nvSpPr>
        <p:spPr>
          <a:xfrm>
            <a:off x="236915" y="1884154"/>
            <a:ext cx="2611800" cy="73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Feedback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386" name="Google Shape;386;p30"/>
          <p:cNvSpPr txBox="1">
            <a:spLocks noGrp="1"/>
          </p:cNvSpPr>
          <p:nvPr>
            <p:ph type="body" idx="4294967295"/>
          </p:nvPr>
        </p:nvSpPr>
        <p:spPr>
          <a:xfrm>
            <a:off x="3407535" y="1886201"/>
            <a:ext cx="5511300" cy="73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</a:pPr>
            <a:r>
              <a:rPr lang="en" sz="1100">
                <a:solidFill>
                  <a:schemeClr val="lt1"/>
                </a:solidFill>
              </a:rPr>
              <a:t>Are they given feedback when they do something incorrectly?</a:t>
            </a:r>
            <a:endParaRPr sz="1100">
              <a:solidFill>
                <a:schemeClr val="lt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</a:pPr>
            <a:r>
              <a:rPr lang="en" sz="1100">
                <a:solidFill>
                  <a:schemeClr val="lt1"/>
                </a:solidFill>
              </a:rPr>
              <a:t>Are they given positive feedback when they do something well?</a:t>
            </a:r>
            <a:endParaRPr sz="11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1"/>
          <p:cNvSpPr/>
          <p:nvPr/>
        </p:nvSpPr>
        <p:spPr>
          <a:xfrm>
            <a:off x="185950" y="1341224"/>
            <a:ext cx="2776800" cy="29028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249C9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31"/>
          <p:cNvSpPr/>
          <p:nvPr/>
        </p:nvSpPr>
        <p:spPr>
          <a:xfrm>
            <a:off x="3183600" y="1341199"/>
            <a:ext cx="2776800" cy="29028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1F88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31"/>
          <p:cNvSpPr/>
          <p:nvPr/>
        </p:nvSpPr>
        <p:spPr>
          <a:xfrm>
            <a:off x="6181250" y="1341199"/>
            <a:ext cx="2776800" cy="29028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155B5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31"/>
          <p:cNvSpPr txBox="1"/>
          <p:nvPr/>
        </p:nvSpPr>
        <p:spPr>
          <a:xfrm>
            <a:off x="6261725" y="1431802"/>
            <a:ext cx="2620500" cy="26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HMW Suggestion 3</a:t>
            </a:r>
            <a:endParaRPr sz="20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swald"/>
              <a:buChar char="-"/>
            </a:pPr>
            <a:r>
              <a:rPr lang="en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Team Member 3</a:t>
            </a:r>
            <a:endParaRPr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95" name="Google Shape;395;p31"/>
          <p:cNvSpPr txBox="1"/>
          <p:nvPr/>
        </p:nvSpPr>
        <p:spPr>
          <a:xfrm>
            <a:off x="266425" y="1431652"/>
            <a:ext cx="2620500" cy="26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HMW Suggestion 1</a:t>
            </a:r>
            <a:endParaRPr sz="20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swald"/>
              <a:buChar char="-"/>
            </a:pPr>
            <a:r>
              <a:rPr lang="en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Team Member 1</a:t>
            </a:r>
            <a:endParaRPr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96" name="Google Shape;396;p31"/>
          <p:cNvSpPr txBox="1"/>
          <p:nvPr/>
        </p:nvSpPr>
        <p:spPr>
          <a:xfrm>
            <a:off x="3264075" y="1431802"/>
            <a:ext cx="2620500" cy="26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HMW Suggestion 2</a:t>
            </a:r>
            <a:endParaRPr sz="20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swald"/>
              <a:buChar char="-"/>
            </a:pPr>
            <a:r>
              <a:rPr lang="en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Team Member 2</a:t>
            </a:r>
            <a:endParaRPr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97" name="Google Shape;397;p31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HMW Analysis: How Might We…[goal]?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32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Possible Solutions</a:t>
            </a:r>
            <a:endParaRPr/>
          </a:p>
        </p:txBody>
      </p:sp>
      <p:grpSp>
        <p:nvGrpSpPr>
          <p:cNvPr id="403" name="Google Shape;403;p32"/>
          <p:cNvGrpSpPr/>
          <p:nvPr/>
        </p:nvGrpSpPr>
        <p:grpSpPr>
          <a:xfrm>
            <a:off x="4079031" y="1068899"/>
            <a:ext cx="4753158" cy="3791840"/>
            <a:chOff x="4192863" y="1002150"/>
            <a:chExt cx="3679200" cy="3139200"/>
          </a:xfrm>
        </p:grpSpPr>
        <p:sp>
          <p:nvSpPr>
            <p:cNvPr id="404" name="Google Shape;404;p32"/>
            <p:cNvSpPr/>
            <p:nvPr/>
          </p:nvSpPr>
          <p:spPr>
            <a:xfrm>
              <a:off x="4192863" y="1002150"/>
              <a:ext cx="3679200" cy="3139200"/>
            </a:xfrm>
            <a:prstGeom prst="round2DiagRect">
              <a:avLst>
                <a:gd name="adj1" fmla="val 0"/>
                <a:gd name="adj2" fmla="val 17764"/>
              </a:avLst>
            </a:prstGeom>
            <a:solidFill>
              <a:srgbClr val="155B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Oswald Regular"/>
                <a:ea typeface="Oswald Regular"/>
                <a:cs typeface="Oswald Regular"/>
                <a:sym typeface="Oswald Regular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Oswald Regular"/>
                <a:ea typeface="Oswald Regular"/>
                <a:cs typeface="Oswald Regular"/>
                <a:sym typeface="Oswald Regular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Oswald Regular"/>
                <a:ea typeface="Oswald Regular"/>
                <a:cs typeface="Oswald Regular"/>
                <a:sym typeface="Oswald Regular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Oswald Regular"/>
                <a:ea typeface="Oswald Regular"/>
                <a:cs typeface="Oswald Regular"/>
                <a:sym typeface="Oswald Regular"/>
              </a:endParaRPr>
            </a:p>
          </p:txBody>
        </p:sp>
        <p:sp>
          <p:nvSpPr>
            <p:cNvPr id="405" name="Google Shape;405;p32"/>
            <p:cNvSpPr txBox="1"/>
            <p:nvPr/>
          </p:nvSpPr>
          <p:spPr>
            <a:xfrm>
              <a:off x="5495575" y="1667700"/>
              <a:ext cx="2021400" cy="60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Oswald Regular"/>
                  <a:ea typeface="Oswald Regular"/>
                  <a:cs typeface="Oswald Regular"/>
                  <a:sym typeface="Oswald Regular"/>
                </a:rPr>
                <a:t>Asynchronous Offline Job Aids</a:t>
              </a:r>
              <a:endParaRPr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endParaRPr>
            </a:p>
          </p:txBody>
        </p:sp>
        <p:sp>
          <p:nvSpPr>
            <p:cNvPr id="406" name="Google Shape;406;p32"/>
            <p:cNvSpPr txBox="1"/>
            <p:nvPr/>
          </p:nvSpPr>
          <p:spPr>
            <a:xfrm>
              <a:off x="5495575" y="2349775"/>
              <a:ext cx="2021400" cy="112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rPr lang="en" sz="1100">
                  <a:solidFill>
                    <a:schemeClr val="dk1"/>
                  </a:solidFill>
                  <a:latin typeface="Oswald Regular"/>
                  <a:ea typeface="Oswald Regular"/>
                  <a:cs typeface="Oswald Regular"/>
                  <a:sym typeface="Oswald Regular"/>
                </a:rPr>
                <a:t>Physical job aids that are available at any given time or in certain locations</a:t>
              </a:r>
              <a:endParaRPr sz="11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endParaRPr>
            </a:p>
          </p:txBody>
        </p:sp>
      </p:grpSp>
      <p:grpSp>
        <p:nvGrpSpPr>
          <p:cNvPr id="407" name="Google Shape;407;p32"/>
          <p:cNvGrpSpPr/>
          <p:nvPr/>
        </p:nvGrpSpPr>
        <p:grpSpPr>
          <a:xfrm>
            <a:off x="2817500" y="1068776"/>
            <a:ext cx="2512229" cy="1898274"/>
            <a:chOff x="3216519" y="1002150"/>
            <a:chExt cx="1944600" cy="1569600"/>
          </a:xfrm>
        </p:grpSpPr>
        <p:sp>
          <p:nvSpPr>
            <p:cNvPr id="408" name="Google Shape;408;p32"/>
            <p:cNvSpPr/>
            <p:nvPr/>
          </p:nvSpPr>
          <p:spPr>
            <a:xfrm flipH="1">
              <a:off x="3216519" y="1002150"/>
              <a:ext cx="1944600" cy="1569600"/>
            </a:xfrm>
            <a:prstGeom prst="round2DiagRect">
              <a:avLst>
                <a:gd name="adj1" fmla="val 0"/>
                <a:gd name="adj2" fmla="val 17764"/>
              </a:avLst>
            </a:prstGeom>
            <a:solidFill>
              <a:srgbClr val="1D7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Oswald Regular"/>
                <a:ea typeface="Oswald Regular"/>
                <a:cs typeface="Oswald Regular"/>
                <a:sym typeface="Oswald Regular"/>
              </a:endParaRPr>
            </a:p>
          </p:txBody>
        </p:sp>
        <p:sp>
          <p:nvSpPr>
            <p:cNvPr id="409" name="Google Shape;409;p32"/>
            <p:cNvSpPr txBox="1"/>
            <p:nvPr/>
          </p:nvSpPr>
          <p:spPr>
            <a:xfrm>
              <a:off x="3461163" y="1244660"/>
              <a:ext cx="1451700" cy="459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Oswald Regular"/>
                  <a:ea typeface="Oswald Regular"/>
                  <a:cs typeface="Oswald Regular"/>
                  <a:sym typeface="Oswald Regular"/>
                </a:rPr>
                <a:t>Asynchronous &amp; Face-to-face</a:t>
              </a:r>
              <a:endParaRPr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endParaRPr>
            </a:p>
          </p:txBody>
        </p:sp>
        <p:sp>
          <p:nvSpPr>
            <p:cNvPr id="410" name="Google Shape;410;p32"/>
            <p:cNvSpPr txBox="1"/>
            <p:nvPr/>
          </p:nvSpPr>
          <p:spPr>
            <a:xfrm>
              <a:off x="3461163" y="1704627"/>
              <a:ext cx="1451700" cy="51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rPr lang="en" sz="1100">
                  <a:solidFill>
                    <a:schemeClr val="dk1"/>
                  </a:solidFill>
                  <a:latin typeface="Oswald Regular"/>
                  <a:ea typeface="Oswald Regular"/>
                  <a:cs typeface="Oswald Regular"/>
                  <a:sym typeface="Oswald Regular"/>
                </a:rPr>
                <a:t>On-demand F2F mentoring</a:t>
              </a:r>
              <a:endParaRPr sz="11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endParaRPr>
            </a:p>
          </p:txBody>
        </p:sp>
      </p:grpSp>
      <p:grpSp>
        <p:nvGrpSpPr>
          <p:cNvPr id="411" name="Google Shape;411;p32"/>
          <p:cNvGrpSpPr/>
          <p:nvPr/>
        </p:nvGrpSpPr>
        <p:grpSpPr>
          <a:xfrm>
            <a:off x="311431" y="1068776"/>
            <a:ext cx="2512229" cy="1898274"/>
            <a:chOff x="1271925" y="1002150"/>
            <a:chExt cx="1944600" cy="1569600"/>
          </a:xfrm>
        </p:grpSpPr>
        <p:sp>
          <p:nvSpPr>
            <p:cNvPr id="412" name="Google Shape;412;p32"/>
            <p:cNvSpPr/>
            <p:nvPr/>
          </p:nvSpPr>
          <p:spPr>
            <a:xfrm rot="10800000">
              <a:off x="1271925" y="1002150"/>
              <a:ext cx="1944600" cy="1569600"/>
            </a:xfrm>
            <a:prstGeom prst="round2DiagRect">
              <a:avLst>
                <a:gd name="adj1" fmla="val 0"/>
                <a:gd name="adj2" fmla="val 17764"/>
              </a:avLst>
            </a:prstGeom>
            <a:solidFill>
              <a:srgbClr val="249C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Oswald Regular"/>
                <a:ea typeface="Oswald Regular"/>
                <a:cs typeface="Oswald Regular"/>
                <a:sym typeface="Oswald Regular"/>
              </a:endParaRPr>
            </a:p>
          </p:txBody>
        </p:sp>
        <p:sp>
          <p:nvSpPr>
            <p:cNvPr id="413" name="Google Shape;413;p32"/>
            <p:cNvSpPr txBox="1"/>
            <p:nvPr/>
          </p:nvSpPr>
          <p:spPr>
            <a:xfrm>
              <a:off x="1496688" y="1244660"/>
              <a:ext cx="1451700" cy="459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Oswald Regular"/>
                  <a:ea typeface="Oswald Regular"/>
                  <a:cs typeface="Oswald Regular"/>
                  <a:sym typeface="Oswald Regular"/>
                </a:rPr>
                <a:t>Synchronous &amp; Face-to-face</a:t>
              </a:r>
              <a:endParaRPr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endParaRPr>
            </a:p>
          </p:txBody>
        </p:sp>
        <p:sp>
          <p:nvSpPr>
            <p:cNvPr id="414" name="Google Shape;414;p32"/>
            <p:cNvSpPr txBox="1"/>
            <p:nvPr/>
          </p:nvSpPr>
          <p:spPr>
            <a:xfrm>
              <a:off x="1496688" y="1704627"/>
              <a:ext cx="1451700" cy="51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rPr lang="en" sz="1100">
                  <a:solidFill>
                    <a:schemeClr val="dk1"/>
                  </a:solidFill>
                  <a:latin typeface="Oswald Regular"/>
                  <a:ea typeface="Oswald Regular"/>
                  <a:cs typeface="Oswald Regular"/>
                  <a:sym typeface="Oswald Regular"/>
                </a:rPr>
                <a:t>F2F training by trainer, team leader, or peer</a:t>
              </a:r>
              <a:endParaRPr sz="11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endParaRPr>
            </a:p>
          </p:txBody>
        </p:sp>
      </p:grpSp>
      <p:grpSp>
        <p:nvGrpSpPr>
          <p:cNvPr id="415" name="Google Shape;415;p32"/>
          <p:cNvGrpSpPr/>
          <p:nvPr/>
        </p:nvGrpSpPr>
        <p:grpSpPr>
          <a:xfrm>
            <a:off x="311431" y="2962731"/>
            <a:ext cx="2512229" cy="1898274"/>
            <a:chOff x="1271925" y="2571750"/>
            <a:chExt cx="1944600" cy="1569600"/>
          </a:xfrm>
        </p:grpSpPr>
        <p:sp>
          <p:nvSpPr>
            <p:cNvPr id="416" name="Google Shape;416;p32"/>
            <p:cNvSpPr/>
            <p:nvPr/>
          </p:nvSpPr>
          <p:spPr>
            <a:xfrm flipH="1">
              <a:off x="1271925" y="2571750"/>
              <a:ext cx="1944600" cy="1569600"/>
            </a:xfrm>
            <a:prstGeom prst="round2DiagRect">
              <a:avLst>
                <a:gd name="adj1" fmla="val 0"/>
                <a:gd name="adj2" fmla="val 17764"/>
              </a:avLst>
            </a:prstGeom>
            <a:solidFill>
              <a:srgbClr val="1D7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Oswald Regular"/>
                <a:ea typeface="Oswald Regular"/>
                <a:cs typeface="Oswald Regular"/>
                <a:sym typeface="Oswald Regular"/>
              </a:endParaRPr>
            </a:p>
          </p:txBody>
        </p:sp>
        <p:sp>
          <p:nvSpPr>
            <p:cNvPr id="417" name="Google Shape;417;p32"/>
            <p:cNvSpPr txBox="1"/>
            <p:nvPr/>
          </p:nvSpPr>
          <p:spPr>
            <a:xfrm>
              <a:off x="1496688" y="2814260"/>
              <a:ext cx="1451700" cy="459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Oswald Regular"/>
                  <a:ea typeface="Oswald Regular"/>
                  <a:cs typeface="Oswald Regular"/>
                  <a:sym typeface="Oswald Regular"/>
                </a:rPr>
                <a:t>Synchronous &amp; Online</a:t>
              </a:r>
              <a:endParaRPr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endParaRPr>
            </a:p>
          </p:txBody>
        </p:sp>
        <p:sp>
          <p:nvSpPr>
            <p:cNvPr id="418" name="Google Shape;418;p32"/>
            <p:cNvSpPr txBox="1"/>
            <p:nvPr/>
          </p:nvSpPr>
          <p:spPr>
            <a:xfrm>
              <a:off x="1496688" y="3274227"/>
              <a:ext cx="1451700" cy="51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rPr lang="en" sz="1100">
                  <a:solidFill>
                    <a:schemeClr val="dk1"/>
                  </a:solidFill>
                  <a:latin typeface="Oswald Regular"/>
                  <a:ea typeface="Oswald Regular"/>
                  <a:cs typeface="Oswald Regular"/>
                  <a:sym typeface="Oswald Regular"/>
                </a:rPr>
                <a:t>Online training by trainer, team leader, or peer</a:t>
              </a:r>
              <a:endParaRPr sz="11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endParaRPr>
            </a:p>
          </p:txBody>
        </p:sp>
      </p:grpSp>
      <p:grpSp>
        <p:nvGrpSpPr>
          <p:cNvPr id="419" name="Google Shape;419;p32"/>
          <p:cNvGrpSpPr/>
          <p:nvPr/>
        </p:nvGrpSpPr>
        <p:grpSpPr>
          <a:xfrm>
            <a:off x="2817500" y="2962731"/>
            <a:ext cx="2512229" cy="1898274"/>
            <a:chOff x="3216519" y="2571750"/>
            <a:chExt cx="1944600" cy="1569600"/>
          </a:xfrm>
        </p:grpSpPr>
        <p:sp>
          <p:nvSpPr>
            <p:cNvPr id="420" name="Google Shape;420;p32"/>
            <p:cNvSpPr/>
            <p:nvPr/>
          </p:nvSpPr>
          <p:spPr>
            <a:xfrm rot="10800000">
              <a:off x="3216519" y="2571750"/>
              <a:ext cx="1944600" cy="1569600"/>
            </a:xfrm>
            <a:prstGeom prst="round2DiagRect">
              <a:avLst>
                <a:gd name="adj1" fmla="val 0"/>
                <a:gd name="adj2" fmla="val 17764"/>
              </a:avLst>
            </a:prstGeom>
            <a:solidFill>
              <a:srgbClr val="249C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Oswald Regular"/>
                <a:ea typeface="Oswald Regular"/>
                <a:cs typeface="Oswald Regular"/>
                <a:sym typeface="Oswald Regular"/>
              </a:endParaRPr>
            </a:p>
          </p:txBody>
        </p:sp>
        <p:sp>
          <p:nvSpPr>
            <p:cNvPr id="421" name="Google Shape;421;p32"/>
            <p:cNvSpPr txBox="1"/>
            <p:nvPr/>
          </p:nvSpPr>
          <p:spPr>
            <a:xfrm>
              <a:off x="3461163" y="2814260"/>
              <a:ext cx="1451700" cy="459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Oswald Regular"/>
                  <a:ea typeface="Oswald Regular"/>
                  <a:cs typeface="Oswald Regular"/>
                  <a:sym typeface="Oswald Regular"/>
                </a:rPr>
                <a:t>Asynchronous &amp; Online</a:t>
              </a:r>
              <a:endParaRPr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endParaRPr>
            </a:p>
          </p:txBody>
        </p:sp>
        <p:sp>
          <p:nvSpPr>
            <p:cNvPr id="422" name="Google Shape;422;p32"/>
            <p:cNvSpPr txBox="1"/>
            <p:nvPr/>
          </p:nvSpPr>
          <p:spPr>
            <a:xfrm>
              <a:off x="3461163" y="3274227"/>
              <a:ext cx="1451700" cy="51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rPr lang="en" sz="1100">
                  <a:solidFill>
                    <a:schemeClr val="dk1"/>
                  </a:solidFill>
                  <a:latin typeface="Oswald Regular"/>
                  <a:ea typeface="Oswald Regular"/>
                  <a:cs typeface="Oswald Regular"/>
                  <a:sym typeface="Oswald Regular"/>
                </a:rPr>
                <a:t>On-demand job aids</a:t>
              </a:r>
              <a:endParaRPr sz="11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endParaRPr>
            </a:p>
          </p:txBody>
        </p:sp>
      </p:grpSp>
      <p:grpSp>
        <p:nvGrpSpPr>
          <p:cNvPr id="423" name="Google Shape;423;p32"/>
          <p:cNvGrpSpPr/>
          <p:nvPr/>
        </p:nvGrpSpPr>
        <p:grpSpPr>
          <a:xfrm>
            <a:off x="2606723" y="2767588"/>
            <a:ext cx="431639" cy="404027"/>
            <a:chOff x="3157188" y="909150"/>
            <a:chExt cx="470400" cy="470400"/>
          </a:xfrm>
        </p:grpSpPr>
        <p:sp>
          <p:nvSpPr>
            <p:cNvPr id="424" name="Google Shape;424;p32"/>
            <p:cNvSpPr/>
            <p:nvPr/>
          </p:nvSpPr>
          <p:spPr>
            <a:xfrm>
              <a:off x="3157188" y="909150"/>
              <a:ext cx="470400" cy="47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Oswald Regular"/>
                <a:ea typeface="Oswald Regular"/>
                <a:cs typeface="Oswald Regular"/>
                <a:sym typeface="Oswald Regular"/>
              </a:endParaRPr>
            </a:p>
          </p:txBody>
        </p:sp>
        <p:sp>
          <p:nvSpPr>
            <p:cNvPr id="425" name="Google Shape;425;p32"/>
            <p:cNvSpPr/>
            <p:nvPr/>
          </p:nvSpPr>
          <p:spPr>
            <a:xfrm>
              <a:off x="3243138" y="995100"/>
              <a:ext cx="298500" cy="298500"/>
            </a:xfrm>
            <a:prstGeom prst="mathPlus">
              <a:avLst>
                <a:gd name="adj1" fmla="val 9900"/>
              </a:avLst>
            </a:prstGeom>
            <a:solidFill>
              <a:srgbClr val="1D7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Oswald Regular"/>
                <a:ea typeface="Oswald Regular"/>
                <a:cs typeface="Oswald Regular"/>
                <a:sym typeface="Oswald Regular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33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 Evaluation</a:t>
            </a:r>
            <a:endParaRPr/>
          </a:p>
        </p:txBody>
      </p:sp>
      <p:sp>
        <p:nvSpPr>
          <p:cNvPr id="431" name="Google Shape;431;p33" descr="Background pointer shape in timeline graphic"/>
          <p:cNvSpPr/>
          <p:nvPr/>
        </p:nvSpPr>
        <p:spPr>
          <a:xfrm>
            <a:off x="311761" y="1416000"/>
            <a:ext cx="1878600" cy="375900"/>
          </a:xfrm>
          <a:prstGeom prst="homePlate">
            <a:avLst>
              <a:gd name="adj" fmla="val 50000"/>
            </a:avLst>
          </a:prstGeom>
          <a:solidFill>
            <a:srgbClr val="155B54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3"/>
          <p:cNvSpPr txBox="1"/>
          <p:nvPr/>
        </p:nvSpPr>
        <p:spPr>
          <a:xfrm>
            <a:off x="311750" y="1485338"/>
            <a:ext cx="14604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1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3" name="Google Shape;433;p33" descr="Background pointer shape in timeline graphic"/>
          <p:cNvSpPr/>
          <p:nvPr/>
        </p:nvSpPr>
        <p:spPr>
          <a:xfrm>
            <a:off x="1792833" y="1416000"/>
            <a:ext cx="2058000" cy="375900"/>
          </a:xfrm>
          <a:prstGeom prst="chevron">
            <a:avLst>
              <a:gd name="adj" fmla="val 50000"/>
            </a:avLst>
          </a:prstGeom>
          <a:solidFill>
            <a:srgbClr val="249C9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3"/>
          <p:cNvSpPr txBox="1"/>
          <p:nvPr/>
        </p:nvSpPr>
        <p:spPr>
          <a:xfrm>
            <a:off x="2103133" y="1485338"/>
            <a:ext cx="13200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5" name="Google Shape;435;p33" descr="Background pointer shape in timeline graphic"/>
          <p:cNvSpPr/>
          <p:nvPr/>
        </p:nvSpPr>
        <p:spPr>
          <a:xfrm>
            <a:off x="3453304" y="1416000"/>
            <a:ext cx="2058000" cy="375900"/>
          </a:xfrm>
          <a:prstGeom prst="chevron">
            <a:avLst>
              <a:gd name="adj" fmla="val 50000"/>
            </a:avLst>
          </a:prstGeom>
          <a:solidFill>
            <a:srgbClr val="249C9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33"/>
          <p:cNvSpPr txBox="1"/>
          <p:nvPr/>
        </p:nvSpPr>
        <p:spPr>
          <a:xfrm>
            <a:off x="3750078" y="1485338"/>
            <a:ext cx="13200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7" name="Google Shape;437;p33" descr="Background pointer shape in timeline graphic"/>
          <p:cNvSpPr/>
          <p:nvPr/>
        </p:nvSpPr>
        <p:spPr>
          <a:xfrm>
            <a:off x="5113776" y="1416000"/>
            <a:ext cx="2058000" cy="375900"/>
          </a:xfrm>
          <a:prstGeom prst="chevron">
            <a:avLst>
              <a:gd name="adj" fmla="val 50000"/>
            </a:avLst>
          </a:prstGeom>
          <a:solidFill>
            <a:srgbClr val="249C9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33"/>
          <p:cNvSpPr txBox="1"/>
          <p:nvPr/>
        </p:nvSpPr>
        <p:spPr>
          <a:xfrm>
            <a:off x="5404554" y="1485338"/>
            <a:ext cx="13200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4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9" name="Google Shape;439;p33" descr="Background pointer shape in timeline graphic"/>
          <p:cNvSpPr/>
          <p:nvPr/>
        </p:nvSpPr>
        <p:spPr>
          <a:xfrm>
            <a:off x="6774248" y="1416000"/>
            <a:ext cx="2058000" cy="375900"/>
          </a:xfrm>
          <a:prstGeom prst="chevron">
            <a:avLst>
              <a:gd name="adj" fmla="val 50000"/>
            </a:avLst>
          </a:prstGeom>
          <a:solidFill>
            <a:srgbClr val="249C9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33"/>
          <p:cNvSpPr txBox="1"/>
          <p:nvPr/>
        </p:nvSpPr>
        <p:spPr>
          <a:xfrm>
            <a:off x="7105052" y="1485338"/>
            <a:ext cx="13200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5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1" name="Google Shape;441;p33" descr="Background pointer shape in timeline graphic"/>
          <p:cNvSpPr/>
          <p:nvPr/>
        </p:nvSpPr>
        <p:spPr>
          <a:xfrm>
            <a:off x="311711" y="2359050"/>
            <a:ext cx="1878600" cy="375900"/>
          </a:xfrm>
          <a:prstGeom prst="homePlate">
            <a:avLst>
              <a:gd name="adj" fmla="val 50000"/>
            </a:avLst>
          </a:prstGeom>
          <a:solidFill>
            <a:srgbClr val="155B54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33"/>
          <p:cNvSpPr txBox="1"/>
          <p:nvPr/>
        </p:nvSpPr>
        <p:spPr>
          <a:xfrm>
            <a:off x="311700" y="2428388"/>
            <a:ext cx="14604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1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3" name="Google Shape;443;p33" descr="Background pointer shape in timeline graphic"/>
          <p:cNvSpPr/>
          <p:nvPr/>
        </p:nvSpPr>
        <p:spPr>
          <a:xfrm>
            <a:off x="1792783" y="2359050"/>
            <a:ext cx="2058000" cy="375900"/>
          </a:xfrm>
          <a:prstGeom prst="chevron">
            <a:avLst>
              <a:gd name="adj" fmla="val 50000"/>
            </a:avLst>
          </a:prstGeom>
          <a:solidFill>
            <a:srgbClr val="155B54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33"/>
          <p:cNvSpPr txBox="1"/>
          <p:nvPr/>
        </p:nvSpPr>
        <p:spPr>
          <a:xfrm>
            <a:off x="2103083" y="2428388"/>
            <a:ext cx="13200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5" name="Google Shape;445;p33" descr="Background pointer shape in timeline graphic"/>
          <p:cNvSpPr/>
          <p:nvPr/>
        </p:nvSpPr>
        <p:spPr>
          <a:xfrm>
            <a:off x="3453254" y="2359050"/>
            <a:ext cx="2058000" cy="375900"/>
          </a:xfrm>
          <a:prstGeom prst="chevron">
            <a:avLst>
              <a:gd name="adj" fmla="val 50000"/>
            </a:avLst>
          </a:prstGeom>
          <a:solidFill>
            <a:srgbClr val="155B54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33"/>
          <p:cNvSpPr txBox="1"/>
          <p:nvPr/>
        </p:nvSpPr>
        <p:spPr>
          <a:xfrm>
            <a:off x="3750028" y="2428388"/>
            <a:ext cx="13200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7" name="Google Shape;447;p33" descr="Background pointer shape in timeline graphic"/>
          <p:cNvSpPr/>
          <p:nvPr/>
        </p:nvSpPr>
        <p:spPr>
          <a:xfrm>
            <a:off x="5113726" y="2359050"/>
            <a:ext cx="2058000" cy="375900"/>
          </a:xfrm>
          <a:prstGeom prst="chevron">
            <a:avLst>
              <a:gd name="adj" fmla="val 50000"/>
            </a:avLst>
          </a:prstGeom>
          <a:solidFill>
            <a:srgbClr val="155B54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33"/>
          <p:cNvSpPr txBox="1"/>
          <p:nvPr/>
        </p:nvSpPr>
        <p:spPr>
          <a:xfrm>
            <a:off x="5404504" y="2428388"/>
            <a:ext cx="13200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4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9" name="Google Shape;449;p33" descr="Background pointer shape in timeline graphic"/>
          <p:cNvSpPr/>
          <p:nvPr/>
        </p:nvSpPr>
        <p:spPr>
          <a:xfrm>
            <a:off x="6774198" y="2359050"/>
            <a:ext cx="2058000" cy="375900"/>
          </a:xfrm>
          <a:prstGeom prst="chevron">
            <a:avLst>
              <a:gd name="adj" fmla="val 50000"/>
            </a:avLst>
          </a:prstGeom>
          <a:solidFill>
            <a:srgbClr val="249C9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33"/>
          <p:cNvSpPr txBox="1"/>
          <p:nvPr/>
        </p:nvSpPr>
        <p:spPr>
          <a:xfrm>
            <a:off x="7105002" y="2428388"/>
            <a:ext cx="13200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5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51" name="Google Shape;451;p33" descr="Background pointer shape in timeline graphic"/>
          <p:cNvSpPr/>
          <p:nvPr/>
        </p:nvSpPr>
        <p:spPr>
          <a:xfrm>
            <a:off x="339585" y="3377525"/>
            <a:ext cx="1878600" cy="375900"/>
          </a:xfrm>
          <a:prstGeom prst="homePlate">
            <a:avLst>
              <a:gd name="adj" fmla="val 50000"/>
            </a:avLst>
          </a:prstGeom>
          <a:solidFill>
            <a:srgbClr val="155B54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33"/>
          <p:cNvSpPr txBox="1"/>
          <p:nvPr/>
        </p:nvSpPr>
        <p:spPr>
          <a:xfrm>
            <a:off x="339574" y="3446863"/>
            <a:ext cx="14604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1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53" name="Google Shape;453;p33" descr="Background pointer shape in timeline graphic"/>
          <p:cNvSpPr/>
          <p:nvPr/>
        </p:nvSpPr>
        <p:spPr>
          <a:xfrm>
            <a:off x="1820657" y="3377525"/>
            <a:ext cx="2058000" cy="375900"/>
          </a:xfrm>
          <a:prstGeom prst="chevron">
            <a:avLst>
              <a:gd name="adj" fmla="val 50000"/>
            </a:avLst>
          </a:prstGeom>
          <a:solidFill>
            <a:srgbClr val="155B54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4" name="Google Shape;454;p33"/>
          <p:cNvSpPr txBox="1"/>
          <p:nvPr/>
        </p:nvSpPr>
        <p:spPr>
          <a:xfrm>
            <a:off x="2130958" y="3446863"/>
            <a:ext cx="13200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55" name="Google Shape;455;p33" descr="Background pointer shape in timeline graphic"/>
          <p:cNvSpPr/>
          <p:nvPr/>
        </p:nvSpPr>
        <p:spPr>
          <a:xfrm>
            <a:off x="3481129" y="3377525"/>
            <a:ext cx="2058000" cy="375900"/>
          </a:xfrm>
          <a:prstGeom prst="chevron">
            <a:avLst>
              <a:gd name="adj" fmla="val 50000"/>
            </a:avLst>
          </a:prstGeom>
          <a:solidFill>
            <a:srgbClr val="155B54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33"/>
          <p:cNvSpPr txBox="1"/>
          <p:nvPr/>
        </p:nvSpPr>
        <p:spPr>
          <a:xfrm>
            <a:off x="3777902" y="3446863"/>
            <a:ext cx="13200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57" name="Google Shape;457;p33" descr="Background pointer shape in timeline graphic"/>
          <p:cNvSpPr/>
          <p:nvPr/>
        </p:nvSpPr>
        <p:spPr>
          <a:xfrm>
            <a:off x="5141600" y="3377525"/>
            <a:ext cx="2058000" cy="375900"/>
          </a:xfrm>
          <a:prstGeom prst="chevron">
            <a:avLst>
              <a:gd name="adj" fmla="val 50000"/>
            </a:avLst>
          </a:prstGeom>
          <a:solidFill>
            <a:srgbClr val="249C9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33"/>
          <p:cNvSpPr txBox="1"/>
          <p:nvPr/>
        </p:nvSpPr>
        <p:spPr>
          <a:xfrm>
            <a:off x="5432378" y="3446863"/>
            <a:ext cx="13200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4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59" name="Google Shape;459;p33" descr="Background pointer shape in timeline graphic"/>
          <p:cNvSpPr/>
          <p:nvPr/>
        </p:nvSpPr>
        <p:spPr>
          <a:xfrm>
            <a:off x="6802072" y="3377525"/>
            <a:ext cx="2058000" cy="375900"/>
          </a:xfrm>
          <a:prstGeom prst="chevron">
            <a:avLst>
              <a:gd name="adj" fmla="val 50000"/>
            </a:avLst>
          </a:prstGeom>
          <a:solidFill>
            <a:srgbClr val="249C9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Google Shape;460;p33"/>
          <p:cNvSpPr txBox="1"/>
          <p:nvPr/>
        </p:nvSpPr>
        <p:spPr>
          <a:xfrm>
            <a:off x="7132877" y="3446863"/>
            <a:ext cx="13200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5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1" name="Google Shape;461;p33" descr="Background pointer shape in timeline graphic"/>
          <p:cNvSpPr/>
          <p:nvPr/>
        </p:nvSpPr>
        <p:spPr>
          <a:xfrm>
            <a:off x="339585" y="4396025"/>
            <a:ext cx="1872600" cy="375900"/>
          </a:xfrm>
          <a:prstGeom prst="homePlate">
            <a:avLst>
              <a:gd name="adj" fmla="val 50000"/>
            </a:avLst>
          </a:prstGeom>
          <a:solidFill>
            <a:srgbClr val="155B54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33"/>
          <p:cNvSpPr txBox="1"/>
          <p:nvPr/>
        </p:nvSpPr>
        <p:spPr>
          <a:xfrm>
            <a:off x="339575" y="4465363"/>
            <a:ext cx="14556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1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3" name="Google Shape;463;p33" descr="Background pointer shape in timeline graphic"/>
          <p:cNvSpPr/>
          <p:nvPr/>
        </p:nvSpPr>
        <p:spPr>
          <a:xfrm>
            <a:off x="1815794" y="4396025"/>
            <a:ext cx="2051400" cy="375900"/>
          </a:xfrm>
          <a:prstGeom prst="chevron">
            <a:avLst>
              <a:gd name="adj" fmla="val 50000"/>
            </a:avLst>
          </a:prstGeom>
          <a:solidFill>
            <a:srgbClr val="155B54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4" name="Google Shape;464;p33"/>
          <p:cNvSpPr txBox="1"/>
          <p:nvPr/>
        </p:nvSpPr>
        <p:spPr>
          <a:xfrm>
            <a:off x="2125076" y="4465363"/>
            <a:ext cx="13158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5" name="Google Shape;465;p33" descr="Background pointer shape in timeline graphic"/>
          <p:cNvSpPr/>
          <p:nvPr/>
        </p:nvSpPr>
        <p:spPr>
          <a:xfrm>
            <a:off x="3470814" y="4396025"/>
            <a:ext cx="2051400" cy="375900"/>
          </a:xfrm>
          <a:prstGeom prst="chevron">
            <a:avLst>
              <a:gd name="adj" fmla="val 50000"/>
            </a:avLst>
          </a:prstGeom>
          <a:solidFill>
            <a:srgbClr val="155B54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p33"/>
          <p:cNvSpPr txBox="1"/>
          <p:nvPr/>
        </p:nvSpPr>
        <p:spPr>
          <a:xfrm>
            <a:off x="3766613" y="4465363"/>
            <a:ext cx="13158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7" name="Google Shape;467;p33" descr="Background pointer shape in timeline graphic"/>
          <p:cNvSpPr/>
          <p:nvPr/>
        </p:nvSpPr>
        <p:spPr>
          <a:xfrm>
            <a:off x="5125834" y="4396025"/>
            <a:ext cx="2051400" cy="375900"/>
          </a:xfrm>
          <a:prstGeom prst="chevron">
            <a:avLst>
              <a:gd name="adj" fmla="val 50000"/>
            </a:avLst>
          </a:prstGeom>
          <a:solidFill>
            <a:srgbClr val="249C9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33"/>
          <p:cNvSpPr txBox="1"/>
          <p:nvPr/>
        </p:nvSpPr>
        <p:spPr>
          <a:xfrm>
            <a:off x="5415658" y="4465363"/>
            <a:ext cx="13158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4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9" name="Google Shape;469;p33" descr="Background pointer shape in timeline graphic"/>
          <p:cNvSpPr/>
          <p:nvPr/>
        </p:nvSpPr>
        <p:spPr>
          <a:xfrm>
            <a:off x="6780854" y="4396025"/>
            <a:ext cx="2051400" cy="375900"/>
          </a:xfrm>
          <a:prstGeom prst="chevron">
            <a:avLst>
              <a:gd name="adj" fmla="val 50000"/>
            </a:avLst>
          </a:prstGeom>
          <a:solidFill>
            <a:srgbClr val="249C9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33"/>
          <p:cNvSpPr txBox="1"/>
          <p:nvPr/>
        </p:nvSpPr>
        <p:spPr>
          <a:xfrm>
            <a:off x="7110573" y="4465363"/>
            <a:ext cx="13158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5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71" name="Google Shape;471;p33"/>
          <p:cNvSpPr txBox="1"/>
          <p:nvPr/>
        </p:nvSpPr>
        <p:spPr>
          <a:xfrm>
            <a:off x="263375" y="1017725"/>
            <a:ext cx="44445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How easy is this solution to implement?</a:t>
            </a:r>
            <a:endParaRPr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472" name="Google Shape;472;p33"/>
          <p:cNvSpPr txBox="1"/>
          <p:nvPr/>
        </p:nvSpPr>
        <p:spPr>
          <a:xfrm>
            <a:off x="263400" y="1953175"/>
            <a:ext cx="44445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How well does this solution fit the need?</a:t>
            </a:r>
            <a:endParaRPr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473" name="Google Shape;473;p33"/>
          <p:cNvSpPr txBox="1"/>
          <p:nvPr/>
        </p:nvSpPr>
        <p:spPr>
          <a:xfrm>
            <a:off x="235500" y="2935650"/>
            <a:ext cx="44445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How time consuming is this solution to implement?</a:t>
            </a:r>
            <a:endParaRPr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474" name="Google Shape;474;p33"/>
          <p:cNvSpPr txBox="1"/>
          <p:nvPr/>
        </p:nvSpPr>
        <p:spPr>
          <a:xfrm>
            <a:off x="235500" y="3955850"/>
            <a:ext cx="44445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How resource intensive is this solution to implement?</a:t>
            </a:r>
            <a:endParaRPr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Macintosh PowerPoint</Application>
  <PresentationFormat>On-screen Show (16:9)</PresentationFormat>
  <Paragraphs>91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Average</vt:lpstr>
      <vt:lpstr>Arial</vt:lpstr>
      <vt:lpstr>Oswald Regular</vt:lpstr>
      <vt:lpstr>Roboto</vt:lpstr>
      <vt:lpstr>Oswald</vt:lpstr>
      <vt:lpstr>Slate</vt:lpstr>
      <vt:lpstr>ADDIE/SAM Template</vt:lpstr>
      <vt:lpstr>PowerPoint Presentation</vt:lpstr>
      <vt:lpstr>Why aren't we meeting the optimal measurements?</vt:lpstr>
      <vt:lpstr>HMW Analysis: How Might We…[goal]?</vt:lpstr>
      <vt:lpstr>Possible Solutions</vt:lpstr>
      <vt:lpstr>Solution Evaluation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ADDIE/SAM Template</dc:title>
  <cp:lastModifiedBy>Microsoft Office User</cp:lastModifiedBy>
  <cp:revision>1</cp:revision>
  <dcterms:modified xsi:type="dcterms:W3CDTF">2021-06-03T18:44:13Z</dcterms:modified>
</cp:coreProperties>
</file>